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5" r:id="rId3"/>
    <p:sldId id="278" r:id="rId4"/>
    <p:sldId id="294" r:id="rId5"/>
    <p:sldId id="277" r:id="rId6"/>
    <p:sldId id="279" r:id="rId7"/>
    <p:sldId id="292" r:id="rId8"/>
    <p:sldId id="280" r:id="rId9"/>
    <p:sldId id="281" r:id="rId10"/>
    <p:sldId id="282" r:id="rId11"/>
    <p:sldId id="284" r:id="rId12"/>
    <p:sldId id="285" r:id="rId13"/>
    <p:sldId id="283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5" r:id="rId22"/>
    <p:sldId id="296" r:id="rId23"/>
    <p:sldId id="297" r:id="rId24"/>
    <p:sldId id="273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16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68B40175-F4BC-48BF-B387-519D77A452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B5A418C-7F4A-49CE-AF45-DDFDF6441F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C5F2D-F6F7-4322-86D4-0887B3E080C2}" type="datetimeFigureOut">
              <a:rPr lang="cs-CZ" smtClean="0"/>
              <a:t>06.01.2022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B21F88E-15D3-495B-BB89-41CF5FE6FC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E00DB81-60D9-42AB-96C1-755BA27DA2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EF0C8-F246-40C2-B05E-AC28E262B63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2577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34192-DC45-4570-B7C0-64D883E1CCA8}" type="datetimeFigureOut">
              <a:rPr lang="cs-CZ" smtClean="0"/>
              <a:t>06.01.2022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D3402-A08A-4B1D-A07A-4E621CAEEC8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546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D3402-A08A-4B1D-A07A-4E621CAEEC8C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058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D3402-A08A-4B1D-A07A-4E621CAEEC8C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809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Dikes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D3402-A08A-4B1D-A07A-4E621CAEEC8C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131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A7DD5A-960F-46F1-AC43-F2E356510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3F08319-217D-4644-9D82-9679AA7BD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335004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48D57B-424B-4AFC-98D7-E2858CF2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3CE07E1-0024-4CEA-9D42-BF9048C39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819A080-D96F-49E9-A22B-89199E970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7FB18E-F85F-4C1B-B5E0-53871EB8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EF17BD-092F-472C-91E8-D106C5DA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831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CCEE70DA-FD0F-4AA2-BEC6-E37C3DCF7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F2EF158-A698-4914-865F-3A06E882A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A84E87-AF4E-44C1-8EE0-A56F08B1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2C331F3-9B86-4FFC-9CD4-17E7A8BDC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9BABE04-6328-43D7-8BA9-D183557B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885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5899C1-DD10-4FDC-84A7-1ADC6682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/>
          <a:lstStyle/>
          <a:p>
            <a:r>
              <a:rPr lang="cs-CZ" noProof="0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B5FEFC-0AC4-42C4-BB62-3745F3EE5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7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cs-CZ" noProof="0" dirty="0"/>
              <a:t>Po kliknutí můžete upravovat styly textu v předloze.</a:t>
            </a:r>
          </a:p>
          <a:p>
            <a:pPr lvl="1"/>
            <a:r>
              <a:rPr lang="cs-CZ" noProof="0" dirty="0"/>
              <a:t>Druhá úroveň</a:t>
            </a:r>
          </a:p>
          <a:p>
            <a:pPr lvl="2"/>
            <a:r>
              <a:rPr lang="cs-CZ" noProof="0" dirty="0"/>
              <a:t>Třetí úroveň</a:t>
            </a:r>
          </a:p>
          <a:p>
            <a:pPr lvl="3"/>
            <a:r>
              <a:rPr lang="cs-CZ" noProof="0" dirty="0"/>
              <a:t>Čtvrtá úroveň</a:t>
            </a:r>
          </a:p>
          <a:p>
            <a:pPr lvl="4"/>
            <a:r>
              <a:rPr lang="cs-CZ" noProof="0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20107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1D667-A2FD-4415-A3DB-B33AC48AA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A451B7-7409-42B1-B784-D9DA16B63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EDEE5E-065F-41A6-B1D6-94A14B70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073728" cy="365125"/>
          </a:xfrm>
          <a:prstGeom prst="rect">
            <a:avLst/>
          </a:prstGeom>
        </p:spPr>
        <p:txBody>
          <a:bodyPr/>
          <a:lstStyle/>
          <a:p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7B905F2-8A29-4780-90B3-DDC04B00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76201-2B59-49C1-BCD5-508D7A97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003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94480D-7B1D-477F-B6C1-ED1D778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44F39D7-7BA9-4FEE-8E42-956990A9D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79006EC-823F-46FB-A67A-C5303AC3C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4033EBF-B9A8-4A00-A296-BD09935A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25AC14F-16E0-4317-A754-E29A0921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C563238-5663-4B92-BCB9-B352B0FE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72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512BCC-5A64-47B4-822E-3C893FD9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32DF647-960D-468A-A3BC-036ED260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5595D26-DA76-4EEB-8113-06E05499C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C4AAF21-6871-432B-82C3-6BD6D1A7C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C26D2A43-1F86-4627-A92F-E7422015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EC850DC3-ECA1-4AD6-8F5C-46DCCF73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F0D272B-1DB2-415E-AEC8-06E38FA2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2DA3BEF-8CDD-4C96-A1ED-BDF5379C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402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02323-D6CB-4F04-90DE-D73F0A3F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5D870B4-CEBE-4C14-B416-B2818A4C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4460EF-A10B-4A71-A748-4082A82E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3C087DA-A68D-4B49-AB0A-7A4A3F4C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083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5360B14-894A-4B68-8005-D1D2EF343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1E38A5B-DCED-47F4-A354-B3897844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94A99F7-D516-4B19-A22C-70BE5D15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676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F104199-72F1-43CD-8A54-968EE635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D4E6DC-EA56-44FA-B82F-9124BE588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482C71B-D859-427F-9D01-EB8D60D20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EED0E08-EE49-4CB3-BE2E-A476EA0F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E7355D-FD0E-4C52-A2C3-52D28FF8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77137C9-9797-4C1B-8166-50521C33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41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DFC6FB-0955-4851-94E2-C1DD4C6C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6395C82-F5BB-4ED3-A12F-A90561BF1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AECB306-4B73-45D5-8089-56D1CDD4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49181C2-D398-4A2C-A403-5F3E34E1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842819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DAB9DBE-B0FD-47AF-9ABE-3AA54E19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cs-CZ"/>
              <a:t>Vojtěch Pospíšil - Multiplatformní aplikace v rozšířené realitě pro vizualizaci satelitů Země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0302C24-12BB-4D49-8815-1F11C48E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866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BB00F90-4717-473E-BE88-F80D85C3B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B48D2F-A98F-40B0-B008-7031D13EA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noProof="0" dirty="0"/>
              <a:t>Po kliknutí můžete upravovat styly textu v předloze.</a:t>
            </a:r>
          </a:p>
          <a:p>
            <a:pPr lvl="1"/>
            <a:r>
              <a:rPr lang="cs-CZ" noProof="0" dirty="0"/>
              <a:t>Druhá úroveň</a:t>
            </a:r>
          </a:p>
          <a:p>
            <a:pPr lvl="2"/>
            <a:r>
              <a:rPr lang="cs-CZ" noProof="0" dirty="0"/>
              <a:t>Třetí úroveň</a:t>
            </a:r>
          </a:p>
          <a:p>
            <a:pPr lvl="3"/>
            <a:r>
              <a:rPr lang="cs-CZ" noProof="0" dirty="0"/>
              <a:t>Čtvrtá úroveň</a:t>
            </a:r>
          </a:p>
          <a:p>
            <a:pPr lvl="4"/>
            <a:r>
              <a:rPr lang="cs-CZ" noProof="0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25686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1.mp4"/><Relationship Id="rId7" Type="http://schemas.openxmlformats.org/officeDocument/2006/relationships/image" Target="../media/image2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C80C89-6ABC-46A9-A657-32871C530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7064"/>
            <a:ext cx="9144000" cy="1025234"/>
          </a:xfrm>
        </p:spPr>
        <p:txBody>
          <a:bodyPr>
            <a:normAutofit/>
          </a:bodyPr>
          <a:lstStyle/>
          <a:p>
            <a:r>
              <a:rPr lang="en-GB" dirty="0"/>
              <a:t>Soft Body Simulation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91862CC-EC9E-4C01-9FEF-C864CF71F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188"/>
            <a:ext cx="9144000" cy="1025234"/>
          </a:xfrm>
        </p:spPr>
        <p:txBody>
          <a:bodyPr/>
          <a:lstStyle/>
          <a:p>
            <a:r>
              <a:rPr lang="en-GB"/>
              <a:t>Karel Tomanec, Vojtěch Pospíšil</a:t>
            </a:r>
          </a:p>
          <a:p>
            <a:r>
              <a:rPr lang="cs-CZ"/>
              <a:t>B4M39MMA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7370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424A9134-8DC1-45F2-8701-7E79036A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Struktura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80EE5F35-8057-43F4-80A4-7B71C6F32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31" y="1135802"/>
            <a:ext cx="8655937" cy="5126721"/>
          </a:xfrm>
        </p:spPr>
      </p:pic>
      <p:sp>
        <p:nvSpPr>
          <p:cNvPr id="8" name="Zástupný symbol pro číslo snímku 4">
            <a:extLst>
              <a:ext uri="{FF2B5EF4-FFF2-40B4-BE49-F238E27FC236}">
                <a16:creationId xmlns:a16="http://schemas.microsoft.com/office/drawing/2014/main" id="{2B8932A3-AD86-4D40-AA8E-ACEC5BD2394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10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118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be">
            <a:hlinkClick r:id="" action="ppaction://media"/>
            <a:extLst>
              <a:ext uri="{FF2B5EF4-FFF2-40B4-BE49-F238E27FC236}">
                <a16:creationId xmlns:a16="http://schemas.microsoft.com/office/drawing/2014/main" id="{96DD1110-F512-4A82-AC1D-C3F4FCE740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456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BF00B9C5-F046-430F-A572-2FFF8505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394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169FB5AE-8721-4A89-A874-FB01AF7A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7" name="noTorsionalSpring">
            <a:hlinkClick r:id="" action="ppaction://media"/>
            <a:extLst>
              <a:ext uri="{FF2B5EF4-FFF2-40B4-BE49-F238E27FC236}">
                <a16:creationId xmlns:a16="http://schemas.microsoft.com/office/drawing/2014/main" id="{88E02847-75E1-44E4-B497-9DFB05288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5D34C242-6B05-4A1F-935A-E2DAB4F6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Struktura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26ECDFF2-2D65-46E8-BB7A-0DF70011A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0" y="1665143"/>
            <a:ext cx="5375180" cy="3873211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7A9C570-876F-45C9-A886-579F1375C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52" y="1865196"/>
            <a:ext cx="5662151" cy="3673158"/>
          </a:xfrm>
          <a:prstGeom prst="rect">
            <a:avLst/>
          </a:prstGeom>
        </p:spPr>
      </p:pic>
      <p:sp>
        <p:nvSpPr>
          <p:cNvPr id="10" name="Zástupný symbol pro číslo snímku 4">
            <a:extLst>
              <a:ext uri="{FF2B5EF4-FFF2-40B4-BE49-F238E27FC236}">
                <a16:creationId xmlns:a16="http://schemas.microsoft.com/office/drawing/2014/main" id="{C3F5AA92-0508-4594-B7B7-4EA264081D0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13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673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12FB2776-23E5-4296-8F4A-EA8F505FA63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235ACDD-59B4-4AD7-8415-ECCE1EB5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neSphere">
            <a:hlinkClick r:id="" action="ppaction://media"/>
            <a:extLst>
              <a:ext uri="{FF2B5EF4-FFF2-40B4-BE49-F238E27FC236}">
                <a16:creationId xmlns:a16="http://schemas.microsoft.com/office/drawing/2014/main" id="{4471FB72-0D4A-4518-9456-CB28DF78E4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190" cy="6858000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742CAD2-381E-49B4-8DFB-C192E9B238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14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167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F138C8F0-FFC1-4B25-996D-62C563694A0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29BB6559-EE2B-4B4F-A608-8DDD215D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spheres">
            <a:hlinkClick r:id="" action="ppaction://media"/>
            <a:extLst>
              <a:ext uri="{FF2B5EF4-FFF2-40B4-BE49-F238E27FC236}">
                <a16:creationId xmlns:a16="http://schemas.microsoft.com/office/drawing/2014/main" id="{856DB3FB-1899-44A1-8461-CC7A0539ED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456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7539A5A-6AE2-4C2B-B468-83150ECE0D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15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914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718E4C0C-699C-444A-AC35-10FF3A90DD0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26D34FE8-C409-4AF4-8766-16A5E358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jelly">
            <a:hlinkClick r:id="" action="ppaction://media"/>
            <a:extLst>
              <a:ext uri="{FF2B5EF4-FFF2-40B4-BE49-F238E27FC236}">
                <a16:creationId xmlns:a16="http://schemas.microsoft.com/office/drawing/2014/main" id="{7738FFC1-82C1-4C49-A765-586D59F95E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190" cy="6858000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8470A30-6FB5-4C24-BCC9-CA6A74C363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16</a:t>
            </a:fld>
            <a:r>
              <a:rPr lang="en-GB"/>
              <a:t>/11</a:t>
            </a:r>
            <a:endParaRPr lang="cs-CZ" dirty="0"/>
          </a:p>
        </p:txBody>
      </p:sp>
      <p:pic>
        <p:nvPicPr>
          <p:cNvPr id="1026" name="Picture 2" descr="Carl Chef Kiss GIF - Carl Chef Kiss Delicious GIFs">
            <a:extLst>
              <a:ext uri="{FF2B5EF4-FFF2-40B4-BE49-F238E27FC236}">
                <a16:creationId xmlns:a16="http://schemas.microsoft.com/office/drawing/2014/main" id="{C39127C9-ECD9-4DF5-9798-85E7F8410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429000"/>
            <a:ext cx="3868016" cy="25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4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D65C3670-57AF-4112-A5DD-AF855DBCE6B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DE7AD455-EBF9-4B0E-AF7F-A08B6AD5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bunny">
            <a:hlinkClick r:id="" action="ppaction://media"/>
            <a:extLst>
              <a:ext uri="{FF2B5EF4-FFF2-40B4-BE49-F238E27FC236}">
                <a16:creationId xmlns:a16="http://schemas.microsoft.com/office/drawing/2014/main" id="{0B34D662-4EA9-4ECE-B768-ABD983F235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190" cy="6858000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416880F-E068-4E08-91B1-58EBE61947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17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99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267C666C-582E-4881-828E-4E9AB9E7D1D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1FEDA9AF-DB31-4A69-90CD-8CA26A96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hangedSphere">
            <a:hlinkClick r:id="" action="ppaction://media"/>
            <a:extLst>
              <a:ext uri="{FF2B5EF4-FFF2-40B4-BE49-F238E27FC236}">
                <a16:creationId xmlns:a16="http://schemas.microsoft.com/office/drawing/2014/main" id="{10252E67-8D09-402B-9B8A-B176044FED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456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48C5B98-7273-4705-B95D-6EE96198AE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18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64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3573E9B1-DD47-4606-8C0D-3AE1D2026F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A4EBE7DC-70C0-4E2A-BE2F-B5A7504A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ramp">
            <a:hlinkClick r:id="" action="ppaction://media"/>
            <a:extLst>
              <a:ext uri="{FF2B5EF4-FFF2-40B4-BE49-F238E27FC236}">
                <a16:creationId xmlns:a16="http://schemas.microsoft.com/office/drawing/2014/main" id="{8C7EA608-B4E1-4B76-8C4A-6B88270CF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190" cy="6858000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32C2FCA-6D63-4F8C-AF4B-523DC8BFD3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19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7939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D8D962FB-CFF9-4D66-BE8C-46B6C7C4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 body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95881C6-F983-45F7-A6D5-CE4AB7CE12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7DF3532-99AB-4B60-A4EC-D8F5AE8CC539}" type="slidenum">
              <a:rPr lang="cs-CZ" smtClean="0"/>
              <a:pPr algn="r"/>
              <a:t>2</a:t>
            </a:fld>
            <a:r>
              <a:rPr lang="en-GB" dirty="0"/>
              <a:t>/23</a:t>
            </a:r>
            <a:endParaRPr lang="cs-CZ" dirty="0"/>
          </a:p>
        </p:txBody>
      </p:sp>
      <p:pic>
        <p:nvPicPr>
          <p:cNvPr id="6" name="Picture 2" descr="Jello GIFs - Get the best GIF on GIPHY">
            <a:extLst>
              <a:ext uri="{FF2B5EF4-FFF2-40B4-BE49-F238E27FC236}">
                <a16:creationId xmlns:a16="http://schemas.microsoft.com/office/drawing/2014/main" id="{29B8BBA5-B996-47EB-B408-9D2AFD302F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08" y="1487631"/>
            <a:ext cx="6269183" cy="470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7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73F2DB06-D224-4276-B551-1AA11AA30BE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Soft Body Simulation</a:t>
            </a:r>
            <a:endParaRPr lang="cs-CZ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7A8CB729-CF26-47AA-9AE3-626A861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sphereEditor">
            <a:hlinkClick r:id="" action="ppaction://media"/>
            <a:extLst>
              <a:ext uri="{FF2B5EF4-FFF2-40B4-BE49-F238E27FC236}">
                <a16:creationId xmlns:a16="http://schemas.microsoft.com/office/drawing/2014/main" id="{7A263143-EFDD-40B7-A9C4-A18B2E09A0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190" cy="6858000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F81882E-230E-4572-8010-F50D86F5D4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DF3532-99AB-4B60-A4EC-D8F5AE8CC539}" type="slidenum">
              <a:rPr lang="cs-CZ" smtClean="0"/>
              <a:pPr/>
              <a:t>20</a:t>
            </a:fld>
            <a:r>
              <a:rPr lang="en-GB"/>
              <a:t>/11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285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ástupný symbol pro číslo snímku 4">
            <a:extLst>
              <a:ext uri="{FF2B5EF4-FFF2-40B4-BE49-F238E27FC236}">
                <a16:creationId xmlns:a16="http://schemas.microsoft.com/office/drawing/2014/main" id="{B3FA80BD-E3B0-414F-B610-8E247547A5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21</a:t>
            </a:fld>
            <a:r>
              <a:rPr lang="en-GB"/>
              <a:t>/23</a:t>
            </a:r>
            <a:endParaRPr lang="cs-CZ" dirty="0"/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3C80CAF7-9072-4CA7-A718-470F8A931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708" y="1748603"/>
            <a:ext cx="5115639" cy="3791479"/>
          </a:xfrm>
          <a:prstGeom prst="rect">
            <a:avLst/>
          </a:prstGeom>
        </p:spPr>
      </p:pic>
      <p:pic>
        <p:nvPicPr>
          <p:cNvPr id="19" name="wrongParams">
            <a:hlinkClick r:id="" action="ppaction://media"/>
            <a:extLst>
              <a:ext uri="{FF2B5EF4-FFF2-40B4-BE49-F238E27FC236}">
                <a16:creationId xmlns:a16="http://schemas.microsoft.com/office/drawing/2014/main" id="{CE53F1AD-0DD7-4A77-905A-5F1F514BC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6649" t="10039" r="24289" b="10431"/>
          <a:stretch/>
        </p:blipFill>
        <p:spPr>
          <a:xfrm>
            <a:off x="6096000" y="1177542"/>
            <a:ext cx="5981252" cy="545412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F3D59D1-54AE-40BB-B7A1-01455CE5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Problémy</a:t>
            </a:r>
            <a:r>
              <a:rPr lang="en-GB" dirty="0"/>
              <a:t> </a:t>
            </a:r>
            <a:r>
              <a:rPr lang="en-GB" dirty="0" err="1"/>
              <a:t>při</a:t>
            </a:r>
            <a:r>
              <a:rPr lang="en-GB" dirty="0"/>
              <a:t> </a:t>
            </a:r>
            <a:r>
              <a:rPr lang="en-GB" dirty="0" err="1"/>
              <a:t>implementaci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391BF2-62BA-4F05-935F-4F2D5FB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6"/>
            <a:ext cx="5115791" cy="7237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 err="1"/>
              <a:t>Výpočet</a:t>
            </a:r>
            <a:r>
              <a:rPr lang="en-GB" dirty="0"/>
              <a:t> </a:t>
            </a:r>
            <a:r>
              <a:rPr lang="en-GB" dirty="0" err="1"/>
              <a:t>kolizí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pic>
        <p:nvPicPr>
          <p:cNvPr id="9" name="collisionFail">
            <a:hlinkClick r:id="" action="ppaction://media"/>
            <a:extLst>
              <a:ext uri="{FF2B5EF4-FFF2-40B4-BE49-F238E27FC236}">
                <a16:creationId xmlns:a16="http://schemas.microsoft.com/office/drawing/2014/main" id="{C4A87915-C191-4A1A-8998-A531F7A2B0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0114" t="9931" r="30568" b="9931"/>
          <a:stretch/>
        </p:blipFill>
        <p:spPr>
          <a:xfrm>
            <a:off x="6982692" y="1183481"/>
            <a:ext cx="4793672" cy="5495924"/>
          </a:xfrm>
          <a:prstGeom prst="rect">
            <a:avLst/>
          </a:prstGeom>
        </p:spPr>
      </p:pic>
      <p:pic>
        <p:nvPicPr>
          <p:cNvPr id="11" name="Obrázek 10" descr="Obsah obrázku text&#10;&#10;Popis byl vytvořen automaticky">
            <a:extLst>
              <a:ext uri="{FF2B5EF4-FFF2-40B4-BE49-F238E27FC236}">
                <a16:creationId xmlns:a16="http://schemas.microsoft.com/office/drawing/2014/main" id="{311A506F-337F-4A7E-B27E-AFD8A580D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05" y="1547002"/>
            <a:ext cx="5700342" cy="4194680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2089EDC2-F0FC-4704-9156-2281D6F63668}"/>
              </a:ext>
            </a:extLst>
          </p:cNvPr>
          <p:cNvSpPr txBox="1">
            <a:spLocks/>
          </p:cNvSpPr>
          <p:nvPr/>
        </p:nvSpPr>
        <p:spPr>
          <a:xfrm>
            <a:off x="838199" y="2580603"/>
            <a:ext cx="5115791" cy="723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err="1"/>
              <a:t>Numerická</a:t>
            </a:r>
            <a:r>
              <a:rPr lang="en-GB" dirty="0"/>
              <a:t> </a:t>
            </a:r>
            <a:r>
              <a:rPr lang="en-GB" dirty="0" err="1"/>
              <a:t>integrace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cs-CZ" dirty="0"/>
          </a:p>
        </p:txBody>
      </p:sp>
      <p:sp>
        <p:nvSpPr>
          <p:cNvPr id="13" name="Zástupný obsah 2">
            <a:extLst>
              <a:ext uri="{FF2B5EF4-FFF2-40B4-BE49-F238E27FC236}">
                <a16:creationId xmlns:a16="http://schemas.microsoft.com/office/drawing/2014/main" id="{8DEFE75B-F9B8-4516-B1B6-7A42D29F60FA}"/>
              </a:ext>
            </a:extLst>
          </p:cNvPr>
          <p:cNvSpPr txBox="1">
            <a:spLocks/>
          </p:cNvSpPr>
          <p:nvPr/>
        </p:nvSpPr>
        <p:spPr>
          <a:xfrm>
            <a:off x="838199" y="3475280"/>
            <a:ext cx="5115791" cy="72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err="1"/>
              <a:t>Datová</a:t>
            </a:r>
            <a:r>
              <a:rPr lang="en-GB" dirty="0"/>
              <a:t> </a:t>
            </a:r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SpringyMesh</a:t>
            </a:r>
            <a:endParaRPr lang="cs-CZ" dirty="0"/>
          </a:p>
        </p:txBody>
      </p:sp>
      <p:sp>
        <p:nvSpPr>
          <p:cNvPr id="18" name="Zástupný obsah 2">
            <a:extLst>
              <a:ext uri="{FF2B5EF4-FFF2-40B4-BE49-F238E27FC236}">
                <a16:creationId xmlns:a16="http://schemas.microsoft.com/office/drawing/2014/main" id="{C8C0BE99-CB83-46CB-ACC0-D8EDA3437D74}"/>
              </a:ext>
            </a:extLst>
          </p:cNvPr>
          <p:cNvSpPr txBox="1">
            <a:spLocks/>
          </p:cNvSpPr>
          <p:nvPr/>
        </p:nvSpPr>
        <p:spPr>
          <a:xfrm>
            <a:off x="838199" y="4369957"/>
            <a:ext cx="5115791" cy="72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 err="1"/>
              <a:t>Volba</a:t>
            </a:r>
            <a:r>
              <a:rPr lang="en-GB" dirty="0"/>
              <a:t> </a:t>
            </a:r>
            <a:r>
              <a:rPr lang="en-GB" dirty="0" err="1"/>
              <a:t>parametrů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32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6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327356-15E4-48DA-A7F5-333F0D31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Rozšíření</a:t>
            </a:r>
            <a:endParaRPr lang="cs-CZ" dirty="0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3F51B57-FB43-48A8-B2D5-D07C5948B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Výpočet</a:t>
            </a:r>
            <a:r>
              <a:rPr lang="en-GB" dirty="0"/>
              <a:t> </a:t>
            </a:r>
            <a:r>
              <a:rPr lang="en-GB" dirty="0" err="1"/>
              <a:t>kolizí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dynamickými</a:t>
            </a:r>
            <a:r>
              <a:rPr lang="en-GB" dirty="0"/>
              <a:t> </a:t>
            </a:r>
            <a:r>
              <a:rPr lang="en-GB" dirty="0" err="1"/>
              <a:t>tělesy</a:t>
            </a:r>
            <a:endParaRPr lang="en-GB" dirty="0"/>
          </a:p>
          <a:p>
            <a:r>
              <a:rPr lang="en-GB" dirty="0" err="1"/>
              <a:t>Paralelizace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GPU</a:t>
            </a:r>
          </a:p>
          <a:p>
            <a:r>
              <a:rPr lang="en-GB" dirty="0" err="1"/>
              <a:t>Lepší</a:t>
            </a:r>
            <a:r>
              <a:rPr lang="en-GB" dirty="0"/>
              <a:t> </a:t>
            </a:r>
            <a:r>
              <a:rPr lang="en-GB" dirty="0" err="1"/>
              <a:t>odhad</a:t>
            </a:r>
            <a:r>
              <a:rPr lang="en-GB" dirty="0"/>
              <a:t>/</a:t>
            </a:r>
            <a:r>
              <a:rPr lang="en-GB" dirty="0" err="1"/>
              <a:t>výpočet</a:t>
            </a:r>
            <a:r>
              <a:rPr lang="en-GB" dirty="0"/>
              <a:t> </a:t>
            </a:r>
            <a:r>
              <a:rPr lang="en-GB" dirty="0" err="1"/>
              <a:t>parametrů</a:t>
            </a:r>
            <a:r>
              <a:rPr lang="en-GB" dirty="0"/>
              <a:t> </a:t>
            </a:r>
            <a:r>
              <a:rPr lang="en-GB" dirty="0" err="1"/>
              <a:t>simulace</a:t>
            </a:r>
            <a:endParaRPr lang="en-GB" dirty="0"/>
          </a:p>
          <a:p>
            <a:endParaRPr lang="en-GB" dirty="0"/>
          </a:p>
          <a:p>
            <a:endParaRPr lang="cs-CZ" dirty="0"/>
          </a:p>
        </p:txBody>
      </p:sp>
      <p:sp>
        <p:nvSpPr>
          <p:cNvPr id="7" name="Zástupný symbol pro číslo snímku 4">
            <a:extLst>
              <a:ext uri="{FF2B5EF4-FFF2-40B4-BE49-F238E27FC236}">
                <a16:creationId xmlns:a16="http://schemas.microsoft.com/office/drawing/2014/main" id="{7C9B7A72-19A5-48DA-B09C-2F5747EE40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22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3729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E12613-ABF9-4456-8D2E-FED4ED4C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Zdroje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20C6EC-6B75-4549-824B-D03F0B053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Foundations of Physically Based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Modeling</a:t>
            </a:r>
            <a:r>
              <a:rPr lang="en-GB" b="0" i="0" dirty="0">
                <a:effectLst/>
                <a:latin typeface="Arial" panose="020B0604020202020204" pitchFamily="34" charset="0"/>
              </a:rPr>
              <a:t> and Animation. </a:t>
            </a:r>
            <a:br>
              <a:rPr lang="en-GB" b="0" i="0" dirty="0">
                <a:effectLst/>
                <a:latin typeface="Arial" panose="020B0604020202020204" pitchFamily="34" charset="0"/>
              </a:rPr>
            </a:br>
            <a:r>
              <a:rPr lang="en-GB" b="0" i="0" dirty="0">
                <a:effectLst/>
                <a:latin typeface="Arial" panose="020B0604020202020204" pitchFamily="34" charset="0"/>
              </a:rPr>
              <a:t>	Donald House and Keyser John C.</a:t>
            </a:r>
          </a:p>
        </p:txBody>
      </p:sp>
      <p:sp>
        <p:nvSpPr>
          <p:cNvPr id="4" name="Zástupný symbol pro číslo snímku 4">
            <a:extLst>
              <a:ext uri="{FF2B5EF4-FFF2-40B4-BE49-F238E27FC236}">
                <a16:creationId xmlns:a16="http://schemas.microsoft.com/office/drawing/2014/main" id="{017FF5A8-19C5-4925-9144-908C99A6DF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23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101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B2DD0793-73BE-4EE1-B449-6C0342BFF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Thank you for your attention">
            <a:extLst>
              <a:ext uri="{FF2B5EF4-FFF2-40B4-BE49-F238E27FC236}">
                <a16:creationId xmlns:a16="http://schemas.microsoft.com/office/drawing/2014/main" id="{6CD0526E-AB2B-495B-88CC-D230E956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9" y="1074836"/>
            <a:ext cx="8174182" cy="470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331B27A5-24C8-4934-AD92-7FDEA233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Teorie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AA0E3FD-B90A-4B2A-8B9F-5834FDF8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6986154" cy="4491037"/>
          </a:xfrm>
        </p:spPr>
        <p:txBody>
          <a:bodyPr/>
          <a:lstStyle/>
          <a:p>
            <a:r>
              <a:rPr lang="en-GB" dirty="0" err="1"/>
              <a:t>Vstup</a:t>
            </a:r>
            <a:r>
              <a:rPr lang="en-GB" dirty="0"/>
              <a:t>: </a:t>
            </a:r>
            <a:r>
              <a:rPr lang="en-GB" dirty="0" err="1"/>
              <a:t>polygonální</a:t>
            </a:r>
            <a:r>
              <a:rPr lang="en-GB" dirty="0"/>
              <a:t> model</a:t>
            </a:r>
          </a:p>
          <a:p>
            <a:endParaRPr lang="en-GB" dirty="0"/>
          </a:p>
          <a:p>
            <a:r>
              <a:rPr lang="en-GB" dirty="0" err="1"/>
              <a:t>Vrcholy</a:t>
            </a:r>
            <a:r>
              <a:rPr lang="en-GB" dirty="0"/>
              <a:t> – </a:t>
            </a:r>
            <a:r>
              <a:rPr lang="en-GB" dirty="0" err="1"/>
              <a:t>hmotné</a:t>
            </a:r>
            <a:r>
              <a:rPr lang="en-GB" dirty="0"/>
              <a:t> body</a:t>
            </a:r>
          </a:p>
          <a:p>
            <a:r>
              <a:rPr lang="en-GB" dirty="0" err="1"/>
              <a:t>Hrany</a:t>
            </a:r>
            <a:r>
              <a:rPr lang="en-GB" dirty="0"/>
              <a:t> – </a:t>
            </a:r>
            <a:r>
              <a:rPr lang="en-GB" dirty="0" err="1"/>
              <a:t>tlumené</a:t>
            </a:r>
            <a:r>
              <a:rPr lang="en-GB" dirty="0"/>
              <a:t> </a:t>
            </a:r>
            <a:r>
              <a:rPr lang="en-GB" dirty="0" err="1"/>
              <a:t>pružiny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Vnější</a:t>
            </a:r>
            <a:r>
              <a:rPr lang="en-GB" dirty="0"/>
              <a:t> </a:t>
            </a:r>
            <a:r>
              <a:rPr lang="en-GB" dirty="0" err="1"/>
              <a:t>síly</a:t>
            </a:r>
            <a:r>
              <a:rPr lang="en-GB" dirty="0"/>
              <a:t> (</a:t>
            </a:r>
            <a:r>
              <a:rPr lang="en-GB" dirty="0" err="1"/>
              <a:t>gravitace</a:t>
            </a:r>
            <a:r>
              <a:rPr lang="en-GB" dirty="0"/>
              <a:t>, </a:t>
            </a:r>
            <a:r>
              <a:rPr lang="en-GB" dirty="0" err="1"/>
              <a:t>odpor</a:t>
            </a:r>
            <a:r>
              <a:rPr lang="en-GB" dirty="0"/>
              <a:t> </a:t>
            </a:r>
            <a:r>
              <a:rPr lang="en-GB" dirty="0" err="1"/>
              <a:t>vzduchu</a:t>
            </a:r>
            <a:r>
              <a:rPr lang="en-GB" dirty="0"/>
              <a:t>, </a:t>
            </a:r>
            <a:r>
              <a:rPr lang="en-GB" dirty="0" err="1"/>
              <a:t>kolize</a:t>
            </a:r>
            <a:r>
              <a:rPr lang="en-GB" dirty="0"/>
              <a:t>, </a:t>
            </a:r>
            <a:r>
              <a:rPr lang="en-GB" dirty="0" err="1"/>
              <a:t>vítr</a:t>
            </a:r>
            <a:r>
              <a:rPr lang="en-GB" dirty="0"/>
              <a:t>, </a:t>
            </a:r>
            <a:r>
              <a:rPr lang="en-GB" dirty="0" err="1"/>
              <a:t>interakce</a:t>
            </a:r>
            <a:r>
              <a:rPr lang="en-GB" dirty="0"/>
              <a:t> </a:t>
            </a:r>
            <a:r>
              <a:rPr lang="en-GB" dirty="0" err="1"/>
              <a:t>uživatele</a:t>
            </a:r>
            <a:r>
              <a:rPr lang="en-GB" dirty="0"/>
              <a:t>, …)</a:t>
            </a:r>
          </a:p>
          <a:p>
            <a:pPr marL="0" indent="0">
              <a:buNone/>
            </a:pPr>
            <a:endParaRPr lang="en-GB" dirty="0"/>
          </a:p>
          <a:p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E26F7B3-7F77-480C-A43B-9D6DAAF3F1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7DF3532-99AB-4B60-A4EC-D8F5AE8CC539}" type="slidenum">
              <a:rPr lang="cs-CZ" smtClean="0"/>
              <a:pPr algn="r"/>
              <a:t>3</a:t>
            </a:fld>
            <a:r>
              <a:rPr lang="en-GB" dirty="0"/>
              <a:t>/23</a:t>
            </a:r>
            <a:endParaRPr lang="cs-CZ" dirty="0"/>
          </a:p>
        </p:txBody>
      </p:sp>
      <p:pic>
        <p:nvPicPr>
          <p:cNvPr id="6" name="Zástupný obsah 8">
            <a:extLst>
              <a:ext uri="{FF2B5EF4-FFF2-40B4-BE49-F238E27FC236}">
                <a16:creationId xmlns:a16="http://schemas.microsoft.com/office/drawing/2014/main" id="{468D93D0-1636-42F9-A23F-A920F2C5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64" y="1685925"/>
            <a:ext cx="4418672" cy="33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302DD2AA-7A34-46D3-BB44-796D6ED2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5B5017FC-D7B6-49EC-B462-8A784B86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83" y="644236"/>
            <a:ext cx="9780634" cy="5569528"/>
          </a:xfrm>
        </p:spPr>
      </p:pic>
      <p:sp>
        <p:nvSpPr>
          <p:cNvPr id="10" name="Zástupný symbol pro číslo snímku 4">
            <a:extLst>
              <a:ext uri="{FF2B5EF4-FFF2-40B4-BE49-F238E27FC236}">
                <a16:creationId xmlns:a16="http://schemas.microsoft.com/office/drawing/2014/main" id="{360E22D0-B4E3-4194-98AA-BF7E70A538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4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525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EBAD8CE-DB42-4E81-AEA0-5E1A482D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Teorie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3E524896-B486-47CC-BEF1-46F908718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23" y="846599"/>
            <a:ext cx="7697554" cy="5509752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63E7C64-E0F4-49DC-91F0-0958BB25E2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7DF3532-99AB-4B60-A4EC-D8F5AE8CC539}" type="slidenum">
              <a:rPr lang="cs-CZ" smtClean="0"/>
              <a:pPr algn="r"/>
              <a:t>5</a:t>
            </a:fld>
            <a:r>
              <a:rPr lang="en-GB" dirty="0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875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261086CD-2BC9-4FC5-A34A-9024223B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Teorie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CEEC6E93-0A32-478E-83EF-07665DBCD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53" y="1985931"/>
            <a:ext cx="6749294" cy="3593625"/>
          </a:xfrm>
        </p:spPr>
      </p:pic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F6055FE-73CE-49D1-B093-2849E1B8B2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7DF3532-99AB-4B60-A4EC-D8F5AE8CC539}" type="slidenum">
              <a:rPr lang="cs-CZ" smtClean="0"/>
              <a:pPr algn="r"/>
              <a:t>6</a:t>
            </a:fld>
            <a:r>
              <a:rPr lang="en-GB" dirty="0"/>
              <a:t>/23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896449-46E9-4796-A2FC-C9C26AAC2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6" y="2425843"/>
            <a:ext cx="3930721" cy="23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5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0EFB0F45-7401-4CB3-ABC0-EA2CA26D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Implementace</a:t>
            </a:r>
            <a:endParaRPr lang="cs-CZ" dirty="0"/>
          </a:p>
        </p:txBody>
      </p:sp>
      <p:pic>
        <p:nvPicPr>
          <p:cNvPr id="7" name="Zástupný obsah 6" descr="Obsah obrázku text&#10;&#10;Popis byl vytvořen automaticky">
            <a:extLst>
              <a:ext uri="{FF2B5EF4-FFF2-40B4-BE49-F238E27FC236}">
                <a16:creationId xmlns:a16="http://schemas.microsoft.com/office/drawing/2014/main" id="{002AFE40-ACF7-4EDC-B754-440625743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525" y="1344302"/>
            <a:ext cx="5314950" cy="4847234"/>
          </a:xfrm>
        </p:spPr>
      </p:pic>
      <p:sp>
        <p:nvSpPr>
          <p:cNvPr id="8" name="Zástupný symbol pro číslo snímku 4">
            <a:extLst>
              <a:ext uri="{FF2B5EF4-FFF2-40B4-BE49-F238E27FC236}">
                <a16:creationId xmlns:a16="http://schemas.microsoft.com/office/drawing/2014/main" id="{5BEFC180-7268-4649-8A94-ED106E8D071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7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241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FD96BB4-5DA8-433A-B95A-F933C5E5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Implementace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DB7D3DF-9B07-431A-A740-733235B7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6830291" cy="4491037"/>
          </a:xfrm>
        </p:spPr>
        <p:txBody>
          <a:bodyPr/>
          <a:lstStyle/>
          <a:p>
            <a:r>
              <a:rPr lang="en-GB" dirty="0"/>
              <a:t>Vertex – </a:t>
            </a:r>
            <a:r>
              <a:rPr lang="en-GB" dirty="0" err="1"/>
              <a:t>hmotnost</a:t>
            </a:r>
            <a:r>
              <a:rPr lang="en-GB" dirty="0"/>
              <a:t>, </a:t>
            </a:r>
            <a:r>
              <a:rPr lang="en-GB" dirty="0" err="1"/>
              <a:t>rychlost</a:t>
            </a:r>
            <a:r>
              <a:rPr lang="en-GB" dirty="0"/>
              <a:t>, </a:t>
            </a:r>
            <a:r>
              <a:rPr lang="en-GB" dirty="0" err="1"/>
              <a:t>pozice</a:t>
            </a:r>
            <a:r>
              <a:rPr lang="en-GB" dirty="0"/>
              <a:t>, </a:t>
            </a:r>
            <a:r>
              <a:rPr lang="en-GB" dirty="0" err="1"/>
              <a:t>síla</a:t>
            </a:r>
            <a:endParaRPr lang="en-GB" dirty="0"/>
          </a:p>
          <a:p>
            <a:endParaRPr lang="en-GB" dirty="0"/>
          </a:p>
          <a:p>
            <a:r>
              <a:rPr lang="en-GB" dirty="0"/>
              <a:t>Strut (</a:t>
            </a:r>
            <a:r>
              <a:rPr lang="en-GB" dirty="0" err="1"/>
              <a:t>vzpěra</a:t>
            </a:r>
            <a:r>
              <a:rPr lang="en-GB" dirty="0"/>
              <a:t>) = </a:t>
            </a:r>
            <a:r>
              <a:rPr lang="en-GB" dirty="0" err="1"/>
              <a:t>tlumená</a:t>
            </a:r>
            <a:r>
              <a:rPr lang="en-GB" dirty="0"/>
              <a:t> </a:t>
            </a:r>
            <a:r>
              <a:rPr lang="en-GB" dirty="0" err="1"/>
              <a:t>pružina</a:t>
            </a:r>
            <a:endParaRPr lang="en-GB" dirty="0"/>
          </a:p>
          <a:p>
            <a:pPr lvl="1"/>
            <a:r>
              <a:rPr lang="en-GB" dirty="0"/>
              <a:t>L – </a:t>
            </a:r>
            <a:r>
              <a:rPr lang="en-GB" dirty="0" err="1"/>
              <a:t>délka</a:t>
            </a:r>
            <a:r>
              <a:rPr lang="en-GB" dirty="0"/>
              <a:t> v </a:t>
            </a:r>
            <a:r>
              <a:rPr lang="en-GB" dirty="0" err="1"/>
              <a:t>klidovém</a:t>
            </a:r>
            <a:r>
              <a:rPr lang="en-GB" dirty="0"/>
              <a:t> </a:t>
            </a:r>
            <a:r>
              <a:rPr lang="en-GB" dirty="0" err="1"/>
              <a:t>stavu</a:t>
            </a:r>
            <a:endParaRPr lang="en-GB" dirty="0"/>
          </a:p>
          <a:p>
            <a:pPr lvl="1"/>
            <a:r>
              <a:rPr lang="en-GB" dirty="0"/>
              <a:t>K – </a:t>
            </a:r>
            <a:r>
              <a:rPr lang="en-GB" dirty="0" err="1"/>
              <a:t>koeficient</a:t>
            </a:r>
            <a:r>
              <a:rPr lang="en-GB" dirty="0"/>
              <a:t> </a:t>
            </a:r>
            <a:r>
              <a:rPr lang="en-GB" dirty="0" err="1"/>
              <a:t>pružnosti</a:t>
            </a:r>
            <a:endParaRPr lang="en-GB" dirty="0"/>
          </a:p>
          <a:p>
            <a:pPr lvl="1"/>
            <a:r>
              <a:rPr lang="en-GB" dirty="0"/>
              <a:t>D – </a:t>
            </a:r>
            <a:r>
              <a:rPr lang="en-GB" dirty="0" err="1"/>
              <a:t>koeficient</a:t>
            </a:r>
            <a:r>
              <a:rPr lang="en-GB" dirty="0"/>
              <a:t> </a:t>
            </a:r>
            <a:r>
              <a:rPr lang="en-GB" dirty="0" err="1"/>
              <a:t>tlumení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844DB86-647F-46F5-A738-7BD339E9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91" y="1908503"/>
            <a:ext cx="4001814" cy="3040994"/>
          </a:xfrm>
          <a:prstGeom prst="rect">
            <a:avLst/>
          </a:prstGeom>
        </p:spPr>
      </p:pic>
      <p:sp>
        <p:nvSpPr>
          <p:cNvPr id="8" name="Zástupný symbol pro číslo snímku 4">
            <a:extLst>
              <a:ext uri="{FF2B5EF4-FFF2-40B4-BE49-F238E27FC236}">
                <a16:creationId xmlns:a16="http://schemas.microsoft.com/office/drawing/2014/main" id="{ADD4887A-128D-4D1C-B073-E32691599A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8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1477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ástupný obsah 12">
            <a:extLst>
              <a:ext uri="{FF2B5EF4-FFF2-40B4-BE49-F238E27FC236}">
                <a16:creationId xmlns:a16="http://schemas.microsoft.com/office/drawing/2014/main" id="{0C621738-FAAB-4790-9308-5C2820B6D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5925"/>
            <a:ext cx="6895669" cy="4491037"/>
          </a:xfrm>
        </p:spPr>
        <p:txBody>
          <a:bodyPr/>
          <a:lstStyle/>
          <a:p>
            <a:r>
              <a:rPr lang="en-GB" dirty="0" err="1"/>
              <a:t>Vzpěry</a:t>
            </a:r>
            <a:r>
              <a:rPr lang="en-GB" dirty="0"/>
              <a:t> </a:t>
            </a:r>
            <a:r>
              <a:rPr lang="en-GB" dirty="0" err="1"/>
              <a:t>kopírující</a:t>
            </a:r>
            <a:r>
              <a:rPr lang="en-GB" dirty="0"/>
              <a:t> </a:t>
            </a:r>
            <a:r>
              <a:rPr lang="en-GB" dirty="0" err="1"/>
              <a:t>hrany</a:t>
            </a:r>
            <a:r>
              <a:rPr lang="en-GB" dirty="0"/>
              <a:t> </a:t>
            </a:r>
            <a:r>
              <a:rPr lang="en-GB" dirty="0" err="1"/>
              <a:t>tělesa</a:t>
            </a:r>
            <a:r>
              <a:rPr lang="en-GB" dirty="0"/>
              <a:t> </a:t>
            </a:r>
            <a:r>
              <a:rPr lang="en-GB" dirty="0" err="1"/>
              <a:t>nezachovávají</a:t>
            </a:r>
            <a:r>
              <a:rPr lang="en-GB" dirty="0"/>
              <a:t> </a:t>
            </a:r>
            <a:r>
              <a:rPr lang="en-GB" dirty="0" err="1"/>
              <a:t>objem</a:t>
            </a:r>
            <a:r>
              <a:rPr lang="en-GB" dirty="0"/>
              <a:t> </a:t>
            </a:r>
            <a:r>
              <a:rPr lang="en-GB" dirty="0" err="1"/>
              <a:t>tělesa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Doplnění</a:t>
            </a:r>
            <a:r>
              <a:rPr lang="en-GB" dirty="0"/>
              <a:t> </a:t>
            </a:r>
            <a:r>
              <a:rPr lang="en-GB" dirty="0" err="1"/>
              <a:t>diagonálních</a:t>
            </a:r>
            <a:r>
              <a:rPr lang="en-GB" dirty="0"/>
              <a:t> </a:t>
            </a:r>
            <a:r>
              <a:rPr lang="en-GB" dirty="0" err="1"/>
              <a:t>vzpěr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Distribuce</a:t>
            </a:r>
            <a:r>
              <a:rPr lang="en-GB" dirty="0"/>
              <a:t> </a:t>
            </a:r>
            <a:r>
              <a:rPr lang="en-GB" dirty="0" err="1"/>
              <a:t>hmotnosti</a:t>
            </a:r>
            <a:endParaRPr lang="en-GB" dirty="0"/>
          </a:p>
          <a:p>
            <a:endParaRPr lang="en-GB" dirty="0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98444519-D10A-4C71-A005-06A0596C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Struktura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69D12938-F6F3-47BE-9532-307E411399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69" y="1498804"/>
            <a:ext cx="3467529" cy="317856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2B29202-4DE4-473D-A5E9-53E296407C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18" y="4600519"/>
            <a:ext cx="4524225" cy="1328344"/>
          </a:xfrm>
          <a:prstGeom prst="rect">
            <a:avLst/>
          </a:prstGeom>
        </p:spPr>
      </p:pic>
      <p:sp>
        <p:nvSpPr>
          <p:cNvPr id="15" name="Zástupný symbol pro číslo snímku 4">
            <a:extLst>
              <a:ext uri="{FF2B5EF4-FFF2-40B4-BE49-F238E27FC236}">
                <a16:creationId xmlns:a16="http://schemas.microsoft.com/office/drawing/2014/main" id="{65CC213D-02A8-46FD-BD70-E10B242DD66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7DF3532-99AB-4B60-A4EC-D8F5AE8CC539}" type="slidenum">
              <a:rPr lang="cs-CZ" smtClean="0"/>
              <a:pPr algn="r"/>
              <a:t>9</a:t>
            </a:fld>
            <a:r>
              <a:rPr lang="en-GB"/>
              <a:t>/23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884159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1">
      <a:majorFont>
        <a:latin typeface="LM Sans 8"/>
        <a:ea typeface=""/>
        <a:cs typeface=""/>
      </a:majorFont>
      <a:minorFont>
        <a:latin typeface="LM Sans 1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12147</TotalTime>
  <Words>199</Words>
  <Application>Microsoft Office PowerPoint</Application>
  <PresentationFormat>Širokoúhlá obrazovka</PresentationFormat>
  <Paragraphs>71</Paragraphs>
  <Slides>24</Slides>
  <Notes>3</Notes>
  <HiddenSlides>2</HiddenSlides>
  <MMClips>11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29" baseType="lpstr">
      <vt:lpstr>Arial</vt:lpstr>
      <vt:lpstr>Calibri</vt:lpstr>
      <vt:lpstr>LM Sans 10</vt:lpstr>
      <vt:lpstr>LM Sans 8</vt:lpstr>
      <vt:lpstr>Motiv Office</vt:lpstr>
      <vt:lpstr>Soft Body Simulation</vt:lpstr>
      <vt:lpstr>Soft body</vt:lpstr>
      <vt:lpstr>Teorie</vt:lpstr>
      <vt:lpstr>Prezentace aplikace PowerPoint</vt:lpstr>
      <vt:lpstr>Teorie</vt:lpstr>
      <vt:lpstr>Teorie</vt:lpstr>
      <vt:lpstr>Implementace</vt:lpstr>
      <vt:lpstr>Implementace</vt:lpstr>
      <vt:lpstr>Struktura</vt:lpstr>
      <vt:lpstr>Struktura</vt:lpstr>
      <vt:lpstr>Prezentace aplikace PowerPoint</vt:lpstr>
      <vt:lpstr>Prezentace aplikace PowerPoint</vt:lpstr>
      <vt:lpstr>Struktura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Problémy při implementaci</vt:lpstr>
      <vt:lpstr>Rozšíření</vt:lpstr>
      <vt:lpstr>Zdroje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Vizualizace satelitů Země v rozšířené realitě</dc:title>
  <dc:creator>Vojtěch Pospíšil</dc:creator>
  <cp:lastModifiedBy>Pospisil, Vojtech</cp:lastModifiedBy>
  <cp:revision>72</cp:revision>
  <dcterms:created xsi:type="dcterms:W3CDTF">2020-01-30T10:32:46Z</dcterms:created>
  <dcterms:modified xsi:type="dcterms:W3CDTF">2022-01-06T14:53:08Z</dcterms:modified>
</cp:coreProperties>
</file>